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48817" autoAdjust="0"/>
  </p:normalViewPr>
  <p:slideViewPr>
    <p:cSldViewPr>
      <p:cViewPr varScale="1">
        <p:scale>
          <a:sx n="30" d="100"/>
          <a:sy n="30" d="100"/>
        </p:scale>
        <p:origin x="30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6B60D-D68A-8B48-B716-D953C738A760}" type="datetimeFigureOut">
              <a:rPr kumimoji="1" lang="ko-KR" altLang="en-US" smtClean="0"/>
              <a:t>2025. 3. 14.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B11FC-EA05-C346-8CD5-B356F8D047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14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저희 프로젝트는 한국 중</a:t>
            </a:r>
            <a:r>
              <a:rPr lang="en-US" altLang="ko-KR" dirty="0"/>
              <a:t>·</a:t>
            </a:r>
            <a:r>
              <a:rPr lang="ko-KR" altLang="en-US" dirty="0"/>
              <a:t>고등학교 정보 교육과정에 최적화된 프로그래밍 학습 환경을 제공하는 것을 목표로 합니다</a:t>
            </a:r>
            <a:r>
              <a:rPr lang="en-US" altLang="ko-KR" dirty="0"/>
              <a:t>. </a:t>
            </a:r>
            <a:r>
              <a:rPr lang="ko-KR" altLang="en-US" dirty="0"/>
              <a:t>이를 위해 다양한 기능과 학습 내용을 차별화하여 효과적인 교육이 이루어질 수 있도록 설계하였습니다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b="1" dirty="0"/>
              <a:t>한국 교육과정 기반 학습 제공</a:t>
            </a:r>
            <a:r>
              <a:rPr lang="ko-KR" altLang="en-US" dirty="0"/>
              <a:t>을 통해 학생들이 교과 과정과 연계된 프로그래밍을 학습할 수 있도록 지원합니다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b="1" dirty="0"/>
              <a:t>교사용 학습 관리 도구</a:t>
            </a:r>
            <a:r>
              <a:rPr lang="ko-KR" altLang="en-US" dirty="0"/>
              <a:t>를 제공하여 교사들이 학생들의 학습 진행 상황을 효율적으로 관리할 수 있도록 합니다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이와 함께</a:t>
            </a:r>
            <a:r>
              <a:rPr lang="en-US" altLang="ko-KR" dirty="0"/>
              <a:t>, </a:t>
            </a:r>
            <a:r>
              <a:rPr lang="ko-KR" altLang="en-US" b="1" dirty="0"/>
              <a:t>맞춤형 학습 및 피드백 시스템</a:t>
            </a:r>
            <a:r>
              <a:rPr lang="ko-KR" altLang="en-US" dirty="0"/>
              <a:t>을 도입하여 학생 개개인의 학습 수준에 맞춘 콘텐츠를 제공하고</a:t>
            </a:r>
            <a:r>
              <a:rPr lang="en-US" altLang="ko-KR" dirty="0"/>
              <a:t>, </a:t>
            </a:r>
            <a:r>
              <a:rPr lang="ko-KR" altLang="en-US" dirty="0"/>
              <a:t>실시간 피드백을 통해 학습 효과를 극대화할 수 있도록 설계하였습니다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b="1" dirty="0"/>
              <a:t>기능적 차별화 및 사용성 평가 및 개선</a:t>
            </a:r>
            <a:r>
              <a:rPr lang="ko-KR" altLang="en-US" dirty="0"/>
              <a:t>을 통해 지속적으로 학습 환경을 발전시켜 나갈 계획입니다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r>
              <a:rPr lang="ko-KR" altLang="en-US" dirty="0"/>
              <a:t>이러한 요소들을 바탕으로</a:t>
            </a:r>
            <a:r>
              <a:rPr lang="en-US" altLang="ko-KR" dirty="0"/>
              <a:t>, </a:t>
            </a:r>
            <a:r>
              <a:rPr lang="ko-KR" altLang="en-US" dirty="0"/>
              <a:t>학생들에게는 자율적인 학습 환경을 제공하고</a:t>
            </a:r>
            <a:r>
              <a:rPr lang="en-US" altLang="ko-KR" dirty="0"/>
              <a:t>, </a:t>
            </a:r>
            <a:r>
              <a:rPr lang="ko-KR" altLang="en-US" dirty="0"/>
              <a:t>교사들에게는 효과적인 교육 운영을 지원하는 것이 저희 프로젝트의 핵심 목표입니다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048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왼쪽부터 교사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학생</a:t>
            </a:r>
            <a:r>
              <a:rPr kumimoji="1" lang="en-US" altLang="ko-KR" dirty="0"/>
              <a:t>,</a:t>
            </a:r>
            <a:r>
              <a:rPr kumimoji="1" lang="ko-KR" altLang="en-US"/>
              <a:t> 교육부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2736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저희가 이 프로젝트를 진행하게 된 계기는 무엇이었을까요</a:t>
            </a:r>
            <a:r>
              <a:rPr lang="en-US" altLang="ko-KR" dirty="0"/>
              <a:t>?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교육부는 </a:t>
            </a:r>
            <a:r>
              <a:rPr lang="en-US" altLang="ko-KR" dirty="0"/>
              <a:t>2022</a:t>
            </a:r>
            <a:r>
              <a:rPr lang="ko-KR" altLang="en-US" dirty="0"/>
              <a:t>년 ‘디지털 인재양성 </a:t>
            </a:r>
            <a:r>
              <a:rPr lang="ko-KR" altLang="en-US" dirty="0" err="1"/>
              <a:t>종합방안’을</a:t>
            </a:r>
            <a:r>
              <a:rPr lang="ko-KR" altLang="en-US" dirty="0"/>
              <a:t> 발표하며</a:t>
            </a:r>
            <a:r>
              <a:rPr lang="en-US" altLang="ko-KR" dirty="0"/>
              <a:t>, </a:t>
            </a:r>
            <a:r>
              <a:rPr lang="ko-KR" altLang="en-US" dirty="0"/>
              <a:t>미래 사회에서 요구되는 디지털 역량 강화를 위해 초</a:t>
            </a:r>
            <a:r>
              <a:rPr lang="en-US" altLang="ko-KR" dirty="0"/>
              <a:t>·</a:t>
            </a:r>
            <a:r>
              <a:rPr lang="ko-KR" altLang="en-US" dirty="0"/>
              <a:t>중</a:t>
            </a:r>
            <a:r>
              <a:rPr lang="en-US" altLang="ko-KR" dirty="0"/>
              <a:t>·</a:t>
            </a:r>
            <a:r>
              <a:rPr lang="ko-KR" altLang="en-US" dirty="0"/>
              <a:t>고등학교 정보 교육을 확대할 필요성을 강조했습니다</a:t>
            </a:r>
            <a:r>
              <a:rPr lang="en-US" altLang="ko-KR" dirty="0"/>
              <a:t>. </a:t>
            </a:r>
            <a:r>
              <a:rPr lang="ko-KR" altLang="en-US" dirty="0"/>
              <a:t>이에 따라</a:t>
            </a:r>
            <a:r>
              <a:rPr lang="en-US" altLang="ko-KR" dirty="0"/>
              <a:t>, 2022 </a:t>
            </a:r>
            <a:r>
              <a:rPr lang="ko-KR" altLang="en-US" dirty="0"/>
              <a:t>개정 교육과정이 적용되는 올해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2025</a:t>
            </a:r>
            <a:r>
              <a:rPr lang="ko-KR" altLang="en-US" dirty="0"/>
              <a:t>년부터 초</a:t>
            </a:r>
            <a:r>
              <a:rPr lang="en-US" altLang="ko-KR" dirty="0"/>
              <a:t>·</a:t>
            </a:r>
            <a:r>
              <a:rPr lang="ko-KR" altLang="en-US" dirty="0"/>
              <a:t>중등학교에서 정보 교과의 수업 시간이 확대될 예정입니다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프로그래밍 교육의 중요성이 더욱 커지면서</a:t>
            </a:r>
            <a:r>
              <a:rPr lang="en-US" altLang="ko-KR" dirty="0"/>
              <a:t>, </a:t>
            </a:r>
            <a:r>
              <a:rPr lang="ko-KR" altLang="en-US" dirty="0"/>
              <a:t>효과적인 학습 환경을 구축하는 것이 필수적이라는 점이 강조되고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현재 학교 현장의 현실을 보면</a:t>
            </a:r>
            <a:r>
              <a:rPr lang="en-US" altLang="ko-KR" dirty="0"/>
              <a:t>, </a:t>
            </a:r>
            <a:r>
              <a:rPr lang="ko-KR" altLang="en-US" dirty="0"/>
              <a:t>체계적인 코딩 교육을 운영하기 위한 인프라와 교육 도구가 충분하지 않은 상황입니다</a:t>
            </a:r>
            <a:r>
              <a:rPr lang="en-US" altLang="ko-KR" dirty="0"/>
              <a:t>. </a:t>
            </a:r>
            <a:r>
              <a:rPr lang="ko-KR" altLang="en-US" dirty="0"/>
              <a:t>많은 학교에서 컴퓨터 실습실과 소프트웨어가 부족하고</a:t>
            </a:r>
            <a:r>
              <a:rPr lang="en-US" altLang="ko-KR" dirty="0"/>
              <a:t>, </a:t>
            </a:r>
            <a:r>
              <a:rPr lang="ko-KR" altLang="en-US" dirty="0"/>
              <a:t>교사들 역시 학생 개개인의 학습 수준을 고려한 맞춤형 교육을 진행하는 데 어려움을 겪고 있습니다</a:t>
            </a:r>
            <a:r>
              <a:rPr lang="en-US" altLang="ko-KR" dirty="0"/>
              <a:t>. </a:t>
            </a:r>
            <a:r>
              <a:rPr lang="ko-KR" altLang="en-US" dirty="0"/>
              <a:t>이로 인해 학생들은 프로그래밍을 충분히 실습하고 경험할 기회를 갖지 못하는 경우가 많으며</a:t>
            </a:r>
            <a:r>
              <a:rPr lang="en-US" altLang="ko-KR" dirty="0"/>
              <a:t>, </a:t>
            </a:r>
            <a:r>
              <a:rPr lang="ko-KR" altLang="en-US" dirty="0"/>
              <a:t>교사들 역시 효과적인 지도 방안을 찾는 데 한계를 느끼고 있습니다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53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더불어</a:t>
            </a:r>
            <a:r>
              <a:rPr lang="en-US" altLang="ko-KR" dirty="0"/>
              <a:t>, </a:t>
            </a:r>
            <a:r>
              <a:rPr lang="ko-KR" altLang="en-US" dirty="0"/>
              <a:t>현재 국내외에서는 </a:t>
            </a:r>
            <a:r>
              <a:rPr lang="en" altLang="ko-KR" dirty="0" err="1"/>
              <a:t>Code.org</a:t>
            </a:r>
            <a:r>
              <a:rPr lang="en" altLang="ko-KR" dirty="0"/>
              <a:t>, </a:t>
            </a:r>
            <a:r>
              <a:rPr lang="ko-KR" altLang="en-US" dirty="0"/>
              <a:t>스크래치</a:t>
            </a:r>
            <a:r>
              <a:rPr lang="en-US" altLang="ko-KR" dirty="0"/>
              <a:t>, </a:t>
            </a:r>
            <a:r>
              <a:rPr lang="ko-KR" altLang="en-US" dirty="0" err="1"/>
              <a:t>코디오</a:t>
            </a:r>
            <a:r>
              <a:rPr lang="ko-KR" altLang="en-US" dirty="0"/>
              <a:t> 등 다양한 코딩 교육 플랫폼이 활용되고 있습니다</a:t>
            </a:r>
            <a:r>
              <a:rPr lang="en-US" altLang="ko-KR" dirty="0"/>
              <a:t>. </a:t>
            </a:r>
            <a:r>
              <a:rPr lang="ko-KR" altLang="en-US" dirty="0"/>
              <a:t>그러나 한국 중</a:t>
            </a:r>
            <a:r>
              <a:rPr lang="en-US" altLang="ko-KR" dirty="0"/>
              <a:t>·</a:t>
            </a:r>
            <a:r>
              <a:rPr lang="ko-KR" altLang="en-US" dirty="0"/>
              <a:t>고등학교의 정보 교육과정을 충실히 반영하면서도</a:t>
            </a:r>
            <a:r>
              <a:rPr lang="en-US" altLang="ko-KR" dirty="0"/>
              <a:t>, </a:t>
            </a:r>
            <a:r>
              <a:rPr lang="ko-KR" altLang="en-US" dirty="0"/>
              <a:t>학생들이 자율적으로 학습할 수 있고</a:t>
            </a:r>
            <a:r>
              <a:rPr lang="en-US" altLang="ko-KR" dirty="0"/>
              <a:t>, </a:t>
            </a:r>
            <a:r>
              <a:rPr lang="ko-KR" altLang="en-US" dirty="0"/>
              <a:t>교사들이 효율적으로 수업을 운영할 수 있도록 지원하는 플랫폼은 아직 부족한 실정입니다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기존의 플랫폼들은 해외 교육과정을 기반으로 설계된 경우가 많아 국내 교과 과정과 완벽하게 연계하기 어렵고</a:t>
            </a:r>
            <a:r>
              <a:rPr lang="en-US" altLang="ko-KR" dirty="0"/>
              <a:t>, </a:t>
            </a:r>
            <a:r>
              <a:rPr lang="ko-KR" altLang="en-US" dirty="0"/>
              <a:t>교사들이 체계적으로 수업을 운영하는 데 필요한 관리 기능도 충분하지 않은 경우가 많습니다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r>
              <a:rPr lang="ko-KR" altLang="en-US" dirty="0"/>
              <a:t>이러한 배경을 고려하여</a:t>
            </a:r>
            <a:r>
              <a:rPr lang="en-US" altLang="ko-KR" dirty="0"/>
              <a:t>, </a:t>
            </a:r>
            <a:r>
              <a:rPr lang="ko-KR" altLang="en-US" dirty="0"/>
              <a:t>저희는 한국의 정보 교육과정에 최적화된 학습 환경을 구축하고</a:t>
            </a:r>
            <a:r>
              <a:rPr lang="en-US" altLang="ko-KR" dirty="0"/>
              <a:t>, </a:t>
            </a:r>
            <a:r>
              <a:rPr lang="ko-KR" altLang="en-US" dirty="0"/>
              <a:t>학생과 교사 모두에게 실질적인 도움을 줄 수 있는 플랫폼을 개발하고자 합니다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1936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sz="2800" dirty="0"/>
              <a:t>다음으로</a:t>
            </a:r>
            <a:r>
              <a:rPr lang="en-US" altLang="ko-KR" sz="2800" dirty="0"/>
              <a:t>, </a:t>
            </a:r>
            <a:r>
              <a:rPr lang="ko-KR" altLang="en-US" sz="2800" dirty="0"/>
              <a:t>프로젝트의 주요 이해당사자에 대해 </a:t>
            </a:r>
            <a:r>
              <a:rPr lang="ko-KR" altLang="en-US" sz="2800" dirty="0" err="1"/>
              <a:t>설명드리겠습니다</a:t>
            </a:r>
            <a:r>
              <a:rPr lang="en-US" altLang="ko-KR" sz="2800" dirty="0"/>
              <a:t>.</a:t>
            </a:r>
          </a:p>
          <a:p>
            <a:pPr>
              <a:buNone/>
            </a:pPr>
            <a:r>
              <a:rPr lang="ko-KR" altLang="en-US" sz="2800" dirty="0"/>
              <a:t>먼저</a:t>
            </a:r>
            <a:r>
              <a:rPr lang="en-US" altLang="ko-KR" sz="2800" dirty="0"/>
              <a:t>, </a:t>
            </a:r>
            <a:r>
              <a:rPr lang="ko-KR" altLang="en-US" sz="2800" dirty="0"/>
              <a:t>교사는 프로그래밍 교육을 직접 지도하는 핵심 사용자로서</a:t>
            </a:r>
            <a:r>
              <a:rPr lang="en-US" altLang="ko-KR" sz="2800" dirty="0"/>
              <a:t>, </a:t>
            </a:r>
            <a:r>
              <a:rPr lang="ko-KR" altLang="en-US" sz="2800" dirty="0"/>
              <a:t>교육 과정에 적합한 콘텐츠와 학습 관리 기능을 필요로 합니다</a:t>
            </a:r>
            <a:r>
              <a:rPr lang="en-US" altLang="ko-KR" sz="2800" dirty="0"/>
              <a:t>.</a:t>
            </a:r>
          </a:p>
          <a:p>
            <a:pPr>
              <a:buNone/>
            </a:pPr>
            <a:r>
              <a:rPr lang="ko-KR" altLang="en-US" sz="2800" dirty="0"/>
              <a:t>교사가 겪는 주요 어려움 중 하나는 학급 내 많은 학생을 효과적으로 지도하는 것입니다</a:t>
            </a:r>
            <a:r>
              <a:rPr lang="en-US" altLang="ko-KR" sz="2800" dirty="0"/>
              <a:t>. 2024</a:t>
            </a:r>
            <a:r>
              <a:rPr lang="ko-KR" altLang="en-US" sz="2800" dirty="0"/>
              <a:t>학년도 기준</a:t>
            </a:r>
            <a:r>
              <a:rPr lang="en-US" altLang="ko-KR" sz="2800" dirty="0"/>
              <a:t>, </a:t>
            </a:r>
            <a:r>
              <a:rPr lang="ko-KR" altLang="en-US" sz="2800" dirty="0"/>
              <a:t>한 교사는 평균 </a:t>
            </a:r>
            <a:r>
              <a:rPr lang="en-US" altLang="ko-KR" sz="2800" dirty="0"/>
              <a:t>24</a:t>
            </a:r>
            <a:r>
              <a:rPr lang="ko-KR" altLang="en-US" sz="2800" dirty="0"/>
              <a:t>명의 학생을 한 수업에서 지도해야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이로 인해 실습 환경을 조성하고 관리하는 데 어려움이 따르며</a:t>
            </a:r>
            <a:r>
              <a:rPr lang="en-US" altLang="ko-KR" sz="2800" dirty="0"/>
              <a:t>, </a:t>
            </a:r>
            <a:r>
              <a:rPr lang="ko-KR" altLang="en-US" sz="2800" dirty="0"/>
              <a:t>결과적으로 정보 교과 수업이 실습 중심보다는 이론 위주의 강의식 수업으로 진행되는 경우가 많습니다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또한</a:t>
            </a:r>
            <a:r>
              <a:rPr lang="en-US" altLang="ko-KR" sz="2800" dirty="0"/>
              <a:t>, </a:t>
            </a:r>
            <a:r>
              <a:rPr lang="ko-KR" altLang="en-US" sz="2800" dirty="0"/>
              <a:t>정보 교과는 주당 수업 시간이 제한적이기 때문에 짧은 시간 안에 효과적인 학습을 설계하는 것이 쉽지 않습니다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학생 개개인의 학습 이해도를 파악하고 적절한 피드백을 제공하는 것도 상당한 부담이 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이러한 문제를 해결하기 위해</a:t>
            </a:r>
            <a:r>
              <a:rPr lang="en-US" altLang="ko-KR" sz="2800" dirty="0"/>
              <a:t>, </a:t>
            </a:r>
            <a:r>
              <a:rPr lang="ko-KR" altLang="en-US" sz="2800" dirty="0"/>
              <a:t>교사들은 온라인 환경에서도 원활한 실습 중심 학습이 가능하도록 지원하는 도구를 필요로 할 것입니다</a:t>
            </a:r>
            <a:r>
              <a:rPr lang="en-US" altLang="ko-KR" sz="2800" dirty="0"/>
              <a:t>. </a:t>
            </a:r>
            <a:r>
              <a:rPr lang="ko-KR" altLang="en-US" sz="2800" dirty="0"/>
              <a:t>특히</a:t>
            </a:r>
            <a:r>
              <a:rPr lang="en-US" altLang="ko-KR" sz="2800" dirty="0"/>
              <a:t>, </a:t>
            </a:r>
            <a:r>
              <a:rPr lang="ko-KR" altLang="en-US" sz="2800" dirty="0"/>
              <a:t>학생 개별 학습 수준을 진단하고 맞춤형 피드백을 제공하는 기능이 필수적이며</a:t>
            </a:r>
            <a:r>
              <a:rPr lang="en-US" altLang="ko-KR" sz="2800" dirty="0"/>
              <a:t>, </a:t>
            </a:r>
            <a:r>
              <a:rPr lang="ko-KR" altLang="en-US" sz="2800" dirty="0"/>
              <a:t>교사가 교육 과정에 맞는 프로그램과 코드를 직접 개발해야 하는 부담을 덜어줄 수 있는 통합적인 교육 플랫폼이 요구됩니다</a:t>
            </a:r>
            <a:r>
              <a:rPr lang="en-US" altLang="ko-KR" sz="2800" dirty="0"/>
              <a:t>.</a:t>
            </a:r>
          </a:p>
          <a:p>
            <a:pPr algn="l" latinLnBrk="1">
              <a:buNone/>
            </a:pPr>
            <a:endParaRPr lang="ko-KR" altLang="ko-KR" sz="1800" kern="100" dirty="0"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48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/>
              <a:t>학생들은 플랫폼을 통해 프로그래밍을 학습하는 중요한 </a:t>
            </a:r>
            <a:r>
              <a:rPr lang="ko-KR" altLang="en-US" sz="2800" dirty="0" err="1"/>
              <a:t>이해당사자입니다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이들은 흥미로운 학습 경험을 제공받으며 프로그래밍 실력을 향상시켜야 하는 사용자들인데</a:t>
            </a:r>
            <a:r>
              <a:rPr lang="en-US" altLang="ko-KR" sz="2800" dirty="0"/>
              <a:t>, </a:t>
            </a:r>
            <a:r>
              <a:rPr lang="ko-KR" altLang="en-US" sz="2800" dirty="0"/>
              <a:t>그 과정에서 몇 가지 고충을 겪고 있습니다</a:t>
            </a:r>
            <a:r>
              <a:rPr lang="en-US" altLang="ko-KR" sz="2800" dirty="0"/>
              <a:t>. </a:t>
            </a:r>
            <a:r>
              <a:rPr lang="ko-KR" altLang="en-US" sz="4000" dirty="0"/>
              <a:t>예를 들어</a:t>
            </a:r>
            <a:r>
              <a:rPr lang="en-US" altLang="ko-KR" sz="4000" dirty="0"/>
              <a:t>, </a:t>
            </a:r>
            <a:r>
              <a:rPr lang="ko-KR" altLang="en-US" sz="4000" dirty="0"/>
              <a:t>프로그램을 작성하는 중에 문제가 생겼을 때 즉시 교사의 도움을 받기가 어려워 문제 해결에 어려움을 겪고 있을 거라고 생각됩니다</a:t>
            </a:r>
            <a:r>
              <a:rPr lang="en-US" altLang="ko-KR" sz="4000" dirty="0"/>
              <a:t>. </a:t>
            </a:r>
            <a:r>
              <a:rPr lang="ko-KR" altLang="en-US" sz="4000" dirty="0"/>
              <a:t>또한</a:t>
            </a:r>
            <a:r>
              <a:rPr lang="en-US" altLang="ko-KR" sz="4000" dirty="0"/>
              <a:t>, </a:t>
            </a:r>
            <a:r>
              <a:rPr lang="ko-KR" altLang="en-US" sz="4000" dirty="0"/>
              <a:t>학생들마다 코딩 학습 속도가 다르지만</a:t>
            </a:r>
            <a:r>
              <a:rPr lang="en-US" altLang="ko-KR" sz="4000" dirty="0"/>
              <a:t>, </a:t>
            </a:r>
            <a:r>
              <a:rPr lang="ko-KR" altLang="en-US" sz="4000" dirty="0"/>
              <a:t>일률적인 학습 방식이 적용되기 때문에 각자의 학습 속도에 맞는 개별적인 지원을 받지 못하고 있을 가능성이 큽니다</a:t>
            </a:r>
            <a:r>
              <a:rPr lang="en-US" altLang="ko-KR" sz="4000" dirty="0"/>
              <a:t>.</a:t>
            </a:r>
            <a:r>
              <a:rPr lang="ko-KR" altLang="en-US" sz="4000" dirty="0"/>
              <a:t> </a:t>
            </a:r>
            <a:r>
              <a:rPr lang="ko-KR" altLang="en-US" sz="2800" dirty="0"/>
              <a:t>따라서 학생들은 언제 어디서나 프로그래밍을 연습할 수 있는 실습 환경을 필요로 하며</a:t>
            </a:r>
            <a:r>
              <a:rPr lang="en-US" altLang="ko-KR" sz="2800" dirty="0"/>
              <a:t>, </a:t>
            </a:r>
            <a:r>
              <a:rPr lang="ko-KR" altLang="en-US" sz="2800" dirty="0"/>
              <a:t>자동 코드 채점과 피드백 기능을 통해 더 효율적인 학습을 원하고 있을 것입니다</a:t>
            </a:r>
            <a:r>
              <a:rPr lang="en-US" altLang="ko-KR" sz="2800" dirty="0"/>
              <a:t>. </a:t>
            </a:r>
            <a:r>
              <a:rPr lang="ko-KR" altLang="en-US" sz="2800" dirty="0"/>
              <a:t>학생들의 학습 속도에 맞춰 맞춤형 학습 콘텐츠와 자동 문제 출제 서비스가 제공된다면</a:t>
            </a:r>
            <a:r>
              <a:rPr lang="en-US" altLang="ko-KR" sz="2800" dirty="0"/>
              <a:t>, </a:t>
            </a:r>
            <a:r>
              <a:rPr lang="ko-KR" altLang="en-US" sz="2800" dirty="0"/>
              <a:t>더 높은 수준의 학습 경험을 할 수 있을 것입니다</a:t>
            </a:r>
            <a:r>
              <a:rPr lang="en-US" altLang="ko-KR" sz="2800" dirty="0"/>
              <a:t>. </a:t>
            </a:r>
            <a:endParaRPr lang="ko-KR" altLang="ko-KR" sz="1800" kern="100" dirty="0"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264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이해당사자는 교육부와 시도 교육청인데요</a:t>
            </a:r>
            <a:r>
              <a:rPr lang="en-US" altLang="ko-KR" dirty="0"/>
              <a:t>,</a:t>
            </a:r>
            <a:r>
              <a:rPr lang="ko-KR" altLang="en-US" dirty="0"/>
              <a:t> 교육부는 앞서 보았던 디지털 인재양성 종합방안에 드러난 것과 같이 </a:t>
            </a:r>
            <a:r>
              <a:rPr lang="en-US" altLang="ko-KR" dirty="0"/>
              <a:t>21</a:t>
            </a:r>
            <a:r>
              <a:rPr lang="ko-KR" altLang="en-US" dirty="0"/>
              <a:t>세기 산업 혁명 시대에서 정보 교과의 학업 격차가 정보 격차로 이어질 가능성을 우려하고 있을 것입니다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 </a:t>
            </a:r>
            <a:r>
              <a:rPr lang="ko-KR" altLang="en-US" dirty="0"/>
              <a:t>정보 교육의 중요성은 점점 커지고 있지만</a:t>
            </a:r>
            <a:r>
              <a:rPr lang="en-US" altLang="ko-KR" dirty="0"/>
              <a:t>, </a:t>
            </a:r>
            <a:r>
              <a:rPr lang="ko-KR" altLang="en-US" dirty="0"/>
              <a:t>현재 교육과정과 수업 방식이 실습 중심의 교육을 충분히 지원하지 못하는 한계를 지니고 있다는 점이 기관의 고충일 것입니다</a:t>
            </a:r>
            <a:r>
              <a:rPr lang="en-US" altLang="ko-KR" dirty="0"/>
              <a:t>. </a:t>
            </a:r>
            <a:r>
              <a:rPr lang="ko-KR" altLang="en-US" dirty="0"/>
              <a:t>따라서 정보 교과의 학업 격차를 줄이고</a:t>
            </a:r>
            <a:r>
              <a:rPr lang="en-US" altLang="ko-KR" dirty="0"/>
              <a:t>, </a:t>
            </a:r>
            <a:r>
              <a:rPr lang="ko-KR" altLang="en-US" dirty="0"/>
              <a:t>장기적으로 정보 격차를 해소하기 위한 개별화 학습 시스템이 필요한 상황입니다</a:t>
            </a:r>
            <a:r>
              <a:rPr lang="en-US" altLang="ko-KR" dirty="0"/>
              <a:t>. </a:t>
            </a:r>
            <a:r>
              <a:rPr lang="ko-KR" altLang="en-US" dirty="0"/>
              <a:t>또한 교사와 학생들이 쉽게 접근하고 활용할 수 있는 체계적인 학습 지원 시스템이 마련되어야 할 필요성을 고민하고 있을 것입니다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24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" pitchFamily="2" charset="0"/>
              </a:rPr>
              <a:t>3</a:t>
            </a:r>
            <a:r>
              <a:rPr lang="ko-KR" altLang="en-US" dirty="0">
                <a:effectLst/>
                <a:latin typeface="Helvetica" pitchFamily="2" charset="0"/>
              </a:rPr>
              <a:t>월</a:t>
            </a:r>
            <a:r>
              <a:rPr lang="en-US" altLang="ko-KR" dirty="0">
                <a:effectLst/>
                <a:latin typeface="Helvetica" pitchFamily="2" charset="0"/>
              </a:rPr>
              <a:t>: </a:t>
            </a:r>
            <a:r>
              <a:rPr lang="ko-KR" altLang="en-US" dirty="0">
                <a:effectLst/>
                <a:latin typeface="Helvetica" pitchFamily="2" charset="0"/>
              </a:rPr>
              <a:t>개발 환경 설정 및 기획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" pitchFamily="2" charset="0"/>
              </a:rPr>
              <a:t>4</a:t>
            </a:r>
            <a:r>
              <a:rPr lang="ko-KR" altLang="en-US" dirty="0">
                <a:effectLst/>
                <a:latin typeface="Helvetica" pitchFamily="2" charset="0"/>
              </a:rPr>
              <a:t>월</a:t>
            </a:r>
            <a:r>
              <a:rPr lang="en-US" altLang="ko-KR" dirty="0">
                <a:effectLst/>
                <a:latin typeface="Helvetica" pitchFamily="2" charset="0"/>
              </a:rPr>
              <a:t>: </a:t>
            </a:r>
            <a:r>
              <a:rPr lang="ko-KR" altLang="en-US" dirty="0">
                <a:effectLst/>
                <a:latin typeface="Helvetica" pitchFamily="2" charset="0"/>
              </a:rPr>
              <a:t>핵심 기능 개발 </a:t>
            </a:r>
            <a:r>
              <a:rPr lang="en-US" altLang="ko-KR" dirty="0">
                <a:effectLst/>
                <a:latin typeface="Helvetica" pitchFamily="2" charset="0"/>
              </a:rPr>
              <a:t>(</a:t>
            </a:r>
            <a:r>
              <a:rPr lang="ko-KR" altLang="en-US" dirty="0">
                <a:effectLst/>
                <a:latin typeface="Helvetica" pitchFamily="2" charset="0"/>
              </a:rPr>
              <a:t>학습 시스템 </a:t>
            </a:r>
            <a:r>
              <a:rPr lang="en-US" altLang="ko-KR" dirty="0">
                <a:effectLst/>
                <a:latin typeface="Helvetica" pitchFamily="2" charset="0"/>
              </a:rPr>
              <a:t>&amp; </a:t>
            </a:r>
            <a:r>
              <a:rPr lang="ko-KR" altLang="en-US" dirty="0">
                <a:effectLst/>
                <a:latin typeface="Helvetica" pitchFamily="2" charset="0"/>
              </a:rPr>
              <a:t>채점 기능 구현</a:t>
            </a:r>
            <a:r>
              <a:rPr lang="en-US" altLang="ko-KR" dirty="0">
                <a:effectLst/>
                <a:latin typeface="Helvetica" pitchFamily="2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" pitchFamily="2" charset="0"/>
              </a:rPr>
              <a:t>5</a:t>
            </a:r>
            <a:r>
              <a:rPr lang="ko-KR" altLang="en-US" dirty="0">
                <a:effectLst/>
                <a:latin typeface="Helvetica" pitchFamily="2" charset="0"/>
              </a:rPr>
              <a:t>월</a:t>
            </a:r>
            <a:r>
              <a:rPr lang="en-US" altLang="ko-KR" dirty="0">
                <a:effectLst/>
                <a:latin typeface="Helvetica" pitchFamily="2" charset="0"/>
              </a:rPr>
              <a:t>: </a:t>
            </a:r>
            <a:r>
              <a:rPr lang="ko-KR" altLang="en-US" dirty="0">
                <a:effectLst/>
                <a:latin typeface="Helvetica" pitchFamily="2" charset="0"/>
              </a:rPr>
              <a:t>기능 고도화 및 추가 개발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" pitchFamily="2" charset="0"/>
              </a:rPr>
              <a:t>6</a:t>
            </a:r>
            <a:r>
              <a:rPr lang="ko-KR" altLang="en-US" dirty="0">
                <a:effectLst/>
                <a:latin typeface="Helvetica" pitchFamily="2" charset="0"/>
              </a:rPr>
              <a:t>월</a:t>
            </a:r>
            <a:r>
              <a:rPr lang="en-US" altLang="ko-KR" dirty="0">
                <a:effectLst/>
                <a:latin typeface="Helvetica" pitchFamily="2" charset="0"/>
              </a:rPr>
              <a:t>: </a:t>
            </a:r>
            <a:r>
              <a:rPr lang="ko-KR" altLang="en-US" dirty="0">
                <a:effectLst/>
                <a:latin typeface="Helvetica" pitchFamily="2" charset="0"/>
              </a:rPr>
              <a:t>중간 심사 준비 및 피드백 반영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53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" pitchFamily="2" charset="0"/>
              </a:rPr>
              <a:t>7</a:t>
            </a:r>
            <a:r>
              <a:rPr lang="ko-KR" altLang="en-US" dirty="0">
                <a:effectLst/>
                <a:latin typeface="Helvetica" pitchFamily="2" charset="0"/>
              </a:rPr>
              <a:t>월</a:t>
            </a:r>
            <a:r>
              <a:rPr lang="en-US" altLang="ko-KR" dirty="0">
                <a:effectLst/>
                <a:latin typeface="Helvetica" pitchFamily="2" charset="0"/>
              </a:rPr>
              <a:t>: </a:t>
            </a:r>
            <a:r>
              <a:rPr lang="ko-KR" altLang="en-US" dirty="0">
                <a:effectLst/>
                <a:latin typeface="Helvetica" pitchFamily="2" charset="0"/>
              </a:rPr>
              <a:t>테스트 및 추가 기능 개발</a:t>
            </a:r>
            <a:endParaRPr lang="en-US" altLang="ko-KR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" pitchFamily="2" charset="0"/>
              </a:rPr>
              <a:t>8</a:t>
            </a:r>
            <a:r>
              <a:rPr lang="ko-KR" altLang="en-US" dirty="0">
                <a:effectLst/>
                <a:latin typeface="Helvetica" pitchFamily="2" charset="0"/>
              </a:rPr>
              <a:t>월</a:t>
            </a:r>
            <a:r>
              <a:rPr lang="en-US" altLang="ko-KR" dirty="0">
                <a:effectLst/>
                <a:latin typeface="Helvetica" pitchFamily="2" charset="0"/>
              </a:rPr>
              <a:t>: </a:t>
            </a:r>
            <a:r>
              <a:rPr lang="ko-KR" altLang="en-US" dirty="0">
                <a:effectLst/>
                <a:latin typeface="Helvetica" pitchFamily="2" charset="0"/>
              </a:rPr>
              <a:t>성능 최적화 및 안정화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" pitchFamily="2" charset="0"/>
              </a:rPr>
              <a:t>9</a:t>
            </a:r>
            <a:r>
              <a:rPr lang="ko-KR" altLang="en-US" dirty="0">
                <a:effectLst/>
                <a:latin typeface="Helvetica" pitchFamily="2" charset="0"/>
              </a:rPr>
              <a:t>월</a:t>
            </a:r>
            <a:r>
              <a:rPr lang="en-US" altLang="ko-KR" dirty="0">
                <a:effectLst/>
                <a:latin typeface="Helvetica" pitchFamily="2" charset="0"/>
              </a:rPr>
              <a:t>: </a:t>
            </a:r>
            <a:r>
              <a:rPr lang="ko-KR" altLang="en-US" dirty="0">
                <a:effectLst/>
                <a:latin typeface="Helvetica" pitchFamily="2" charset="0"/>
              </a:rPr>
              <a:t>최종 기능 추가 및 베타 테스트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" pitchFamily="2" charset="0"/>
              </a:rPr>
              <a:t>10</a:t>
            </a:r>
            <a:r>
              <a:rPr lang="ko-KR" altLang="en-US" dirty="0">
                <a:effectLst/>
                <a:latin typeface="Helvetica" pitchFamily="2" charset="0"/>
              </a:rPr>
              <a:t>월</a:t>
            </a:r>
            <a:r>
              <a:rPr lang="en-US" altLang="ko-KR" dirty="0">
                <a:effectLst/>
                <a:latin typeface="Helvetica" pitchFamily="2" charset="0"/>
              </a:rPr>
              <a:t>: </a:t>
            </a:r>
            <a:r>
              <a:rPr lang="ko-KR" altLang="en-US" dirty="0">
                <a:effectLst/>
                <a:latin typeface="Helvetica" pitchFamily="2" charset="0"/>
              </a:rPr>
              <a:t>논문 작성 및 최종 테스트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" pitchFamily="2" charset="0"/>
              </a:rPr>
              <a:t>11</a:t>
            </a:r>
            <a:r>
              <a:rPr lang="ko-KR" altLang="en-US" dirty="0">
                <a:effectLst/>
                <a:latin typeface="Helvetica" pitchFamily="2" charset="0"/>
              </a:rPr>
              <a:t>월</a:t>
            </a:r>
            <a:r>
              <a:rPr lang="en-US" altLang="ko-KR" dirty="0">
                <a:effectLst/>
                <a:latin typeface="Helvetica" pitchFamily="2" charset="0"/>
              </a:rPr>
              <a:t>: </a:t>
            </a:r>
            <a:r>
              <a:rPr lang="ko-KR" altLang="en-US" dirty="0">
                <a:effectLst/>
                <a:latin typeface="Helvetica" pitchFamily="2" charset="0"/>
              </a:rPr>
              <a:t>최종 심사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621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하늘색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프로젝트 관련 학습 계획</a:t>
            </a:r>
            <a:endParaRPr kumimoji="1" lang="en-US" altLang="ko-KR" dirty="0"/>
          </a:p>
          <a:p>
            <a:r>
              <a:rPr kumimoji="1" lang="ko-KR" altLang="en-US" dirty="0"/>
              <a:t>파란색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프로젝트 관련 현장방문</a:t>
            </a:r>
            <a:r>
              <a:rPr kumimoji="1" lang="en-US" altLang="ko-KR" dirty="0"/>
              <a:t>/</a:t>
            </a:r>
            <a:r>
              <a:rPr kumimoji="1" lang="ko-KR" altLang="en-US" dirty="0"/>
              <a:t>인터뷰</a:t>
            </a:r>
            <a:r>
              <a:rPr kumimoji="1" lang="en-US" altLang="ko-KR" dirty="0"/>
              <a:t>/</a:t>
            </a:r>
            <a:r>
              <a:rPr kumimoji="1" lang="ko-KR" altLang="en-US" dirty="0"/>
              <a:t>관찰계획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B11FC-EA05-C346-8CD5-B356F8D0475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523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2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.png"/><Relationship Id="rId10" Type="http://schemas.openxmlformats.org/officeDocument/2006/relationships/image" Target="../media/image41.png"/><Relationship Id="rId4" Type="http://schemas.openxmlformats.org/officeDocument/2006/relationships/image" Target="../media/image20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17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17.png"/><Relationship Id="rId15" Type="http://schemas.openxmlformats.org/officeDocument/2006/relationships/image" Target="../media/image60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63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195300" y="1155700"/>
            <a:ext cx="6680200" cy="373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11760200" y="81153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002000" y="9258300"/>
            <a:ext cx="2349500" cy="232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0" y="2349500"/>
            <a:ext cx="2819400" cy="22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500" y="4521200"/>
            <a:ext cx="2362200" cy="236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9300" y="4521200"/>
            <a:ext cx="2298700" cy="236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52500" y="6883400"/>
            <a:ext cx="2362200" cy="236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71600" y="7226300"/>
            <a:ext cx="1511300" cy="168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22600" y="762000"/>
            <a:ext cx="30734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0500" y="2730500"/>
            <a:ext cx="2628900" cy="162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04500" y="7823200"/>
            <a:ext cx="2222500" cy="1422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0477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71500" y="6946900"/>
            <a:ext cx="11938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52500" y="0"/>
            <a:ext cx="2362200" cy="236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3162300"/>
            <a:ext cx="12217400" cy="355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" y="6502400"/>
            <a:ext cx="22987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78700" y="-1778000"/>
            <a:ext cx="33032700" cy="1576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93700"/>
            <a:ext cx="8115300" cy="243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62800" y="-1460500"/>
            <a:ext cx="32626300" cy="1493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009900"/>
            <a:ext cx="114808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300" y="3200400"/>
            <a:ext cx="5740400" cy="406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3873500"/>
            <a:ext cx="172339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4051300"/>
            <a:ext cx="8623300" cy="406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8100" y="5562600"/>
            <a:ext cx="145542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7600" y="5753100"/>
            <a:ext cx="7277100" cy="406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3400" y="8115300"/>
            <a:ext cx="88138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07800" y="8293100"/>
            <a:ext cx="44069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393700"/>
            <a:ext cx="8115300" cy="243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4724400"/>
            <a:ext cx="17233900" cy="812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4902200"/>
            <a:ext cx="8623300" cy="406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6388100"/>
            <a:ext cx="11480800" cy="81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9300" y="6578600"/>
            <a:ext cx="5740400" cy="406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71800" y="7239000"/>
            <a:ext cx="11468100" cy="81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9300" y="7429500"/>
            <a:ext cx="5740400" cy="406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3400" y="8940800"/>
            <a:ext cx="8813800" cy="812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07800" y="9118600"/>
            <a:ext cx="44069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98600" y="571500"/>
            <a:ext cx="10160000" cy="1209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530600"/>
            <a:ext cx="5080000" cy="604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5800" y="1739900"/>
            <a:ext cx="8585200" cy="549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3048000"/>
            <a:ext cx="4292600" cy="2743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71500"/>
            <a:ext cx="10160000" cy="1209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3530600"/>
            <a:ext cx="5080000" cy="6045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00" y="571500"/>
            <a:ext cx="10160000" cy="1209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7400" y="3530600"/>
            <a:ext cx="5080000" cy="6045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1739900"/>
            <a:ext cx="8585200" cy="549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700" y="3048000"/>
            <a:ext cx="4292600" cy="2743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0" y="1663700"/>
            <a:ext cx="8585200" cy="5613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1100" y="2984500"/>
            <a:ext cx="4292600" cy="2806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400" y="3213100"/>
            <a:ext cx="3962400" cy="2400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800" y="3200400"/>
            <a:ext cx="3962400" cy="2400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76200" y="3187700"/>
            <a:ext cx="3962400" cy="2400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00" y="6121400"/>
            <a:ext cx="39751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5700" y="7518400"/>
            <a:ext cx="4876800" cy="1562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6350000"/>
            <a:ext cx="5003800" cy="1066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7366000"/>
            <a:ext cx="4953000" cy="1955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04700" y="6324600"/>
            <a:ext cx="4864100" cy="1066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68200" y="7315200"/>
            <a:ext cx="4940300" cy="1955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75200" y="393700"/>
            <a:ext cx="8216900" cy="2438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700" y="1981200"/>
            <a:ext cx="7683500" cy="736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600000">
            <a:off x="14947900" y="304800"/>
            <a:ext cx="5994400" cy="335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00000">
            <a:off x="-2425700" y="7099300"/>
            <a:ext cx="6680200" cy="373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00000">
            <a:off x="-3238500" y="2590800"/>
            <a:ext cx="5676900" cy="563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59100" y="1168400"/>
            <a:ext cx="11303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49300" y="6057900"/>
            <a:ext cx="11303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806700"/>
            <a:ext cx="1536700" cy="153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41900" y="3568700"/>
            <a:ext cx="1193800" cy="1231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82700" y="-622300"/>
            <a:ext cx="20955000" cy="1046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8900" y="1943100"/>
            <a:ext cx="10477500" cy="523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6000" y="2616200"/>
            <a:ext cx="11747500" cy="434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82700" y="7226300"/>
            <a:ext cx="20955000" cy="2413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98900" y="7785100"/>
            <a:ext cx="10477500" cy="1206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01600" y="7645400"/>
            <a:ext cx="1549400" cy="154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57200" y="8001000"/>
            <a:ext cx="7747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35000" y="8178800"/>
            <a:ext cx="431800" cy="419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162300" y="-6146800"/>
            <a:ext cx="8699500" cy="833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24500" y="8077200"/>
            <a:ext cx="66421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4381500"/>
            <a:ext cx="18161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2413000"/>
            <a:ext cx="3505200" cy="6464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400" y="393700"/>
            <a:ext cx="73279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3098800"/>
            <a:ext cx="16256000" cy="171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400300" y="4902200"/>
            <a:ext cx="15176500" cy="203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5397500"/>
            <a:ext cx="75819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5524500"/>
            <a:ext cx="6934200" cy="927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400300" y="6197600"/>
            <a:ext cx="15176500" cy="203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6680200"/>
            <a:ext cx="7581900" cy="1016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00" y="4902200"/>
            <a:ext cx="15176500" cy="203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4500" y="5397500"/>
            <a:ext cx="7581900" cy="1016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00" y="6197600"/>
            <a:ext cx="15176500" cy="2032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4500" y="6680200"/>
            <a:ext cx="7581900" cy="1016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2100" y="5473700"/>
            <a:ext cx="901700" cy="901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" y="6845300"/>
            <a:ext cx="622300" cy="69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900" y="5549900"/>
            <a:ext cx="7112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8500" y="6858000"/>
            <a:ext cx="736600" cy="660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6807200"/>
            <a:ext cx="6934200" cy="927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4800" y="5524500"/>
            <a:ext cx="7073900" cy="927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72700" y="6807200"/>
            <a:ext cx="6375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393700"/>
            <a:ext cx="81534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00400" y="1016000"/>
            <a:ext cx="17919700" cy="985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" y="3327400"/>
            <a:ext cx="8966200" cy="492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3200" y="3530600"/>
            <a:ext cx="7493000" cy="106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0" y="4826000"/>
            <a:ext cx="6718300" cy="149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63700" y="6388100"/>
            <a:ext cx="251841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5646400" y="4076700"/>
            <a:ext cx="6769100" cy="392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302000" y="8509000"/>
            <a:ext cx="5905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393700"/>
            <a:ext cx="81534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4546600"/>
            <a:ext cx="2108200" cy="2095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3225800"/>
            <a:ext cx="3086100" cy="2324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6235700"/>
            <a:ext cx="4178300" cy="160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3300" y="4292600"/>
            <a:ext cx="113030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330200"/>
            <a:ext cx="7658100" cy="243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827000" y="889000"/>
            <a:ext cx="3048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60000">
            <a:off x="5105400" y="889000"/>
            <a:ext cx="304800" cy="977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41500" y="-558800"/>
            <a:ext cx="11544300" cy="136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2781300"/>
            <a:ext cx="5778500" cy="6807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098800"/>
            <a:ext cx="5207000" cy="617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4432300"/>
            <a:ext cx="8788400" cy="1701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1900" y="3467100"/>
            <a:ext cx="56134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3500" y="3746500"/>
            <a:ext cx="2806700" cy="58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5400" y="3683000"/>
            <a:ext cx="29972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7700" y="4216400"/>
            <a:ext cx="3937000" cy="535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9800" y="3225800"/>
            <a:ext cx="29464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5400" y="7150100"/>
            <a:ext cx="9169400" cy="2235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1100" y="6172200"/>
            <a:ext cx="5740400" cy="120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70800" y="6438900"/>
            <a:ext cx="28702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2500" y="6362700"/>
            <a:ext cx="34417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330200"/>
            <a:ext cx="7658100" cy="243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827000" y="889000"/>
            <a:ext cx="3048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60000">
            <a:off x="5105400" y="889000"/>
            <a:ext cx="304800" cy="977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41500" y="-558800"/>
            <a:ext cx="11544300" cy="136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2781300"/>
            <a:ext cx="5778500" cy="6807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098800"/>
            <a:ext cx="5207000" cy="617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400" y="4419600"/>
            <a:ext cx="9283700" cy="1333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1900" y="3467100"/>
            <a:ext cx="56134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3500" y="3746500"/>
            <a:ext cx="2806700" cy="58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5400" y="3683000"/>
            <a:ext cx="29972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3225800"/>
            <a:ext cx="2959100" cy="1041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8100" y="7188200"/>
            <a:ext cx="7035800" cy="1778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1900" y="6235700"/>
            <a:ext cx="5613400" cy="1181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3500" y="6502400"/>
            <a:ext cx="2806700" cy="58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1300" y="4724400"/>
            <a:ext cx="4699000" cy="4699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7900" y="6426200"/>
            <a:ext cx="3365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330200"/>
            <a:ext cx="7658100" cy="243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827000" y="889000"/>
            <a:ext cx="3048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60000">
            <a:off x="5105400" y="889000"/>
            <a:ext cx="304800" cy="977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41500" y="-558800"/>
            <a:ext cx="11544300" cy="136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2781300"/>
            <a:ext cx="5778500" cy="6807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098800"/>
            <a:ext cx="5207000" cy="617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4432300"/>
            <a:ext cx="9867900" cy="1270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1900" y="3467100"/>
            <a:ext cx="56134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3500" y="3746500"/>
            <a:ext cx="2806700" cy="58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5400" y="3683000"/>
            <a:ext cx="29972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8100" y="7188200"/>
            <a:ext cx="9080500" cy="1270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1900" y="6235700"/>
            <a:ext cx="5613400" cy="1181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3500" y="6502400"/>
            <a:ext cx="2806700" cy="584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7900" y="6426200"/>
            <a:ext cx="3365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89800" y="-406400"/>
            <a:ext cx="33032700" cy="129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93700"/>
            <a:ext cx="8115300" cy="243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395200" y="889000"/>
            <a:ext cx="304800" cy="97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60000">
            <a:off x="5448300" y="889000"/>
            <a:ext cx="304800" cy="977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862</Words>
  <Application>Microsoft Macintosh PowerPoint</Application>
  <PresentationFormat>사용자 지정</PresentationFormat>
  <Paragraphs>44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Calibri</vt:lpstr>
      <vt:lpstr>Helvetica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강서현</cp:lastModifiedBy>
  <cp:revision>3</cp:revision>
  <dcterms:created xsi:type="dcterms:W3CDTF">2006-08-16T00:00:00Z</dcterms:created>
  <dcterms:modified xsi:type="dcterms:W3CDTF">2025-03-13T15:48:05Z</dcterms:modified>
</cp:coreProperties>
</file>